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3"/>
  </p:notesMasterIdLst>
  <p:sldIdLst>
    <p:sldId id="256" r:id="rId2"/>
    <p:sldId id="650" r:id="rId3"/>
    <p:sldId id="694" r:id="rId4"/>
    <p:sldId id="695" r:id="rId5"/>
    <p:sldId id="696" r:id="rId6"/>
    <p:sldId id="697" r:id="rId7"/>
    <p:sldId id="698" r:id="rId8"/>
    <p:sldId id="699" r:id="rId9"/>
    <p:sldId id="700" r:id="rId10"/>
    <p:sldId id="701" r:id="rId11"/>
    <p:sldId id="702" r:id="rId12"/>
    <p:sldId id="703" r:id="rId13"/>
    <p:sldId id="704" r:id="rId14"/>
    <p:sldId id="705" r:id="rId15"/>
    <p:sldId id="706" r:id="rId16"/>
    <p:sldId id="707" r:id="rId17"/>
    <p:sldId id="709" r:id="rId18"/>
    <p:sldId id="708" r:id="rId19"/>
    <p:sldId id="711" r:id="rId20"/>
    <p:sldId id="712" r:id="rId21"/>
    <p:sldId id="713" r:id="rId22"/>
    <p:sldId id="714" r:id="rId23"/>
    <p:sldId id="715" r:id="rId24"/>
    <p:sldId id="716" r:id="rId25"/>
    <p:sldId id="717" r:id="rId26"/>
    <p:sldId id="718" r:id="rId27"/>
    <p:sldId id="719" r:id="rId28"/>
    <p:sldId id="720" r:id="rId29"/>
    <p:sldId id="721" r:id="rId30"/>
    <p:sldId id="722" r:id="rId31"/>
    <p:sldId id="723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5" autoAdjust="0"/>
    <p:restoredTop sz="95735" autoAdjust="0"/>
  </p:normalViewPr>
  <p:slideViewPr>
    <p:cSldViewPr>
      <p:cViewPr>
        <p:scale>
          <a:sx n="75" d="100"/>
          <a:sy n="75" d="100"/>
        </p:scale>
        <p:origin x="1464" y="5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B21C36-E57D-4A95-AF71-2B6CB49B09CA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2AE9D-8A1E-4678-B7AC-8164E45F8D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641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937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0188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539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9544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156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8225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8150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642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248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787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593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710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8063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7034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8801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0199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8793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59196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58725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906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72078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40740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600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22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024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606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4408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4704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AE9D-8A1E-4678-B7AC-8164E45F8DB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501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29D8-9C3F-4470-8B8E-BEFE11FA51E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79636-2A04-4924-B521-FFD996CB6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29D8-9C3F-4470-8B8E-BEFE11FA51E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79636-2A04-4924-B521-FFD996CB6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29D8-9C3F-4470-8B8E-BEFE11FA51E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79636-2A04-4924-B521-FFD996CB6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29D8-9C3F-4470-8B8E-BEFE11FA51E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79636-2A04-4924-B521-FFD996CB6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29D8-9C3F-4470-8B8E-BEFE11FA51E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79636-2A04-4924-B521-FFD996CB6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29D8-9C3F-4470-8B8E-BEFE11FA51E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79636-2A04-4924-B521-FFD996CB6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29D8-9C3F-4470-8B8E-BEFE11FA51E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79636-2A04-4924-B521-FFD996CB6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29D8-9C3F-4470-8B8E-BEFE11FA51E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79636-2A04-4924-B521-FFD996CB6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29D8-9C3F-4470-8B8E-BEFE11FA51E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79636-2A04-4924-B521-FFD996CB6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29D8-9C3F-4470-8B8E-BEFE11FA51E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79636-2A04-4924-B521-FFD996CB6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29D8-9C3F-4470-8B8E-BEFE11FA51E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1179636-2A04-4924-B521-FFD996CB6C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F5B29D8-9C3F-4470-8B8E-BEFE11FA51E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1179636-2A04-4924-B521-FFD996CB6C0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6781800"/>
            <a:ext cx="8686800" cy="301752"/>
          </a:xfrm>
        </p:spPr>
        <p:txBody>
          <a:bodyPr>
            <a:noAutofit/>
          </a:bodyPr>
          <a:lstStyle/>
          <a:p>
            <a:pPr algn="ctr"/>
            <a:br>
              <a:rPr lang="en-US" sz="5400" dirty="0">
                <a:solidFill>
                  <a:schemeClr val="accent3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sz="5400" dirty="0">
                <a:solidFill>
                  <a:schemeClr val="accent3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sz="5400" dirty="0">
                <a:solidFill>
                  <a:schemeClr val="accent3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sz="5400" dirty="0">
                <a:solidFill>
                  <a:schemeClr val="accent3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sz="5400" dirty="0">
                <a:solidFill>
                  <a:schemeClr val="accent3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sz="5400" dirty="0">
                <a:solidFill>
                  <a:schemeClr val="accent3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sz="5400" dirty="0">
                <a:solidFill>
                  <a:schemeClr val="accent3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sz="5400" dirty="0">
                <a:solidFill>
                  <a:schemeClr val="accent3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sz="5400" dirty="0">
                <a:solidFill>
                  <a:schemeClr val="accent3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sz="5400" dirty="0">
                <a:solidFill>
                  <a:schemeClr val="accent3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sz="5400" dirty="0">
                <a:solidFill>
                  <a:schemeClr val="accent3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sz="5400" dirty="0">
                <a:solidFill>
                  <a:schemeClr val="accent3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sz="5400" dirty="0">
                <a:solidFill>
                  <a:schemeClr val="accent3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sz="5400" dirty="0">
                <a:solidFill>
                  <a:schemeClr val="accent3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sz="5400" dirty="0">
                <a:solidFill>
                  <a:schemeClr val="accent3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sz="5400" dirty="0">
                <a:solidFill>
                  <a:schemeClr val="accent3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sz="5400" dirty="0">
                <a:solidFill>
                  <a:schemeClr val="accent3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sz="5400" dirty="0">
                <a:solidFill>
                  <a:schemeClr val="accent3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sz="5400" dirty="0">
                <a:solidFill>
                  <a:schemeClr val="accent3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sz="5400" dirty="0">
                <a:solidFill>
                  <a:schemeClr val="accent3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sz="5400" dirty="0">
                <a:solidFill>
                  <a:schemeClr val="accent3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sz="5400" dirty="0">
                <a:solidFill>
                  <a:schemeClr val="accent3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sz="4800" dirty="0">
                <a:solidFill>
                  <a:srgbClr val="FFFF00"/>
                </a:solidFill>
                <a:effectLst/>
                <a:ea typeface="Arial Unicode MS" panose="020B0604020202020204" pitchFamily="34" charset="-128"/>
                <a:cs typeface="Arial Unicode MS" panose="020B0604020202020204" pitchFamily="34" charset="-128"/>
              </a:rPr>
              <a:t>Daniel:</a:t>
            </a:r>
            <a:br>
              <a:rPr lang="en-US" sz="4800" dirty="0">
                <a:solidFill>
                  <a:srgbClr val="FFFF00"/>
                </a:solidFill>
                <a:effectLst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sz="4800" dirty="0">
                <a:solidFill>
                  <a:srgbClr val="FFFF00"/>
                </a:solidFill>
                <a:effectLst/>
                <a:ea typeface="Arial Unicode MS" panose="020B0604020202020204" pitchFamily="34" charset="-128"/>
                <a:cs typeface="Arial Unicode MS" panose="020B0604020202020204" pitchFamily="34" charset="-128"/>
              </a:rPr>
              <a:t>The life of one that honored God in a society that knew not God</a:t>
            </a:r>
            <a:r>
              <a:rPr lang="th-TH" sz="4800" dirty="0">
                <a:solidFill>
                  <a:srgbClr val="FFFF00"/>
                </a:solidFill>
                <a:effectLst/>
              </a:rPr>
              <a:t> </a:t>
            </a:r>
            <a:br>
              <a:rPr lang="th-TH" sz="5400" dirty="0">
                <a:solidFill>
                  <a:srgbClr val="FFFF00"/>
                </a:solidFill>
                <a:effectLst/>
              </a:rPr>
            </a:br>
            <a:endParaRPr lang="en-US" sz="5400" dirty="0">
              <a:solidFill>
                <a:srgbClr val="FFFF00"/>
              </a:solidFill>
              <a:effectLst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7922E6-8718-4EB4-954A-6A37C3C5D424}"/>
              </a:ext>
            </a:extLst>
          </p:cNvPr>
          <p:cNvSpPr txBox="1"/>
          <p:nvPr/>
        </p:nvSpPr>
        <p:spPr>
          <a:xfrm flipH="1">
            <a:off x="533400" y="1295400"/>
            <a:ext cx="822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7200" dirty="0">
                <a:solidFill>
                  <a:srgbClr val="FFFF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ดาเนียล </a:t>
            </a:r>
            <a:r>
              <a:rPr lang="en-US" sz="7200" dirty="0">
                <a:solidFill>
                  <a:srgbClr val="FFFF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- </a:t>
            </a:r>
            <a:r>
              <a:rPr lang="th-TH" sz="7200" dirty="0">
                <a:solidFill>
                  <a:srgbClr val="FFFF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ชีวิตของผู้ที่ถวายเกียรติพระเจ้าในสังคมที่ไม่รู้จักพระเจ้า</a:t>
            </a:r>
            <a:endParaRPr lang="en-US" sz="7200" dirty="0">
              <a:solidFill>
                <a:srgbClr val="FFFF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86200"/>
            <a:ext cx="8458200" cy="1143000"/>
          </a:xfrm>
        </p:spPr>
        <p:txBody>
          <a:bodyPr>
            <a:noAutofit/>
          </a:bodyPr>
          <a:lstStyle/>
          <a:p>
            <a:pPr algn="ctr"/>
            <a:br>
              <a:rPr lang="en-US" sz="4400" b="1" u="sng" dirty="0"/>
            </a:br>
            <a:br>
              <a:rPr lang="en-US" sz="4400" b="1" u="sng" dirty="0"/>
            </a:br>
            <a:br>
              <a:rPr lang="en-US" sz="4800" b="1" dirty="0"/>
            </a:br>
            <a:br>
              <a:rPr lang="en-US" sz="4800" b="1" dirty="0"/>
            </a:br>
            <a:endParaRPr lang="en-US" sz="5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C6ACE6-7D67-7D46-A2A3-43E69777B867}"/>
              </a:ext>
            </a:extLst>
          </p:cNvPr>
          <p:cNvSpPr txBox="1"/>
          <p:nvPr/>
        </p:nvSpPr>
        <p:spPr>
          <a:xfrm>
            <a:off x="254794" y="4648200"/>
            <a:ext cx="868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4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    2) They faced </a:t>
            </a:r>
            <a:r>
              <a:rPr lang="en-US" sz="4400" b="1" u="sng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social pressures</a:t>
            </a:r>
            <a:r>
              <a:rPr lang="en-US" sz="44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       </a:t>
            </a:r>
          </a:p>
          <a:p>
            <a:pPr algn="r"/>
            <a:r>
              <a:rPr lang="en-US" sz="44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         (see Daniel 1:5)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A8D6CC-3223-4853-8394-BD0C9968829E}"/>
              </a:ext>
            </a:extLst>
          </p:cNvPr>
          <p:cNvSpPr txBox="1"/>
          <p:nvPr/>
        </p:nvSpPr>
        <p:spPr>
          <a:xfrm>
            <a:off x="152400" y="1219200"/>
            <a:ext cx="8686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sz="66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พวกเขาประสบการ</a:t>
            </a:r>
            <a:r>
              <a:rPr lang="th-TH" sz="6600" b="1" u="sng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ความกดดัน</a:t>
            </a:r>
          </a:p>
          <a:p>
            <a:r>
              <a:rPr lang="th-TH" sz="66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</a:t>
            </a:r>
            <a:r>
              <a:rPr lang="th-TH" sz="6600" b="1" u="sng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ทางสังคม </a:t>
            </a:r>
            <a:r>
              <a:rPr lang="th-TH" sz="66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(อ่านดาเนียล </a:t>
            </a:r>
            <a:r>
              <a:rPr lang="en-US" sz="66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1:5</a:t>
            </a:r>
            <a:r>
              <a:rPr lang="th-TH" sz="66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6600" b="1" dirty="0">
              <a:solidFill>
                <a:schemeClr val="tx2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52051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5486400"/>
            <a:ext cx="8458200" cy="1143000"/>
          </a:xfrm>
        </p:spPr>
        <p:txBody>
          <a:bodyPr>
            <a:noAutofit/>
          </a:bodyPr>
          <a:lstStyle/>
          <a:p>
            <a:pPr algn="ctr"/>
            <a:br>
              <a:rPr lang="en-US" sz="4400" b="1" u="sng" dirty="0"/>
            </a:br>
            <a:br>
              <a:rPr lang="en-US" sz="4400" b="1" u="sng" dirty="0"/>
            </a:br>
            <a:br>
              <a:rPr lang="en-US" sz="4800" b="1" dirty="0"/>
            </a:br>
            <a:br>
              <a:rPr lang="en-US" sz="4800" b="1" dirty="0"/>
            </a:br>
            <a:endParaRPr lang="en-US" sz="5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C6ACE6-7D67-7D46-A2A3-43E69777B867}"/>
              </a:ext>
            </a:extLst>
          </p:cNvPr>
          <p:cNvSpPr txBox="1"/>
          <p:nvPr/>
        </p:nvSpPr>
        <p:spPr>
          <a:xfrm>
            <a:off x="423862" y="4763125"/>
            <a:ext cx="868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r"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They were tempted to live an extravagant lifestyle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27EA56-B12B-41BA-9D59-B0D63153FE41}"/>
              </a:ext>
            </a:extLst>
          </p:cNvPr>
          <p:cNvSpPr txBox="1"/>
          <p:nvPr/>
        </p:nvSpPr>
        <p:spPr>
          <a:xfrm>
            <a:off x="266700" y="1146870"/>
            <a:ext cx="8610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72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พวกเขาถูกทดลองให้ใช้ชีวิต</a:t>
            </a:r>
          </a:p>
          <a:p>
            <a:r>
              <a:rPr lang="th-TH" sz="72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อย่างฟุ้งเฟ้อ </a:t>
            </a:r>
            <a:endParaRPr lang="en-US" sz="7200" b="1" dirty="0">
              <a:solidFill>
                <a:schemeClr val="tx2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44413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86200"/>
            <a:ext cx="8458200" cy="1143000"/>
          </a:xfrm>
        </p:spPr>
        <p:txBody>
          <a:bodyPr>
            <a:noAutofit/>
          </a:bodyPr>
          <a:lstStyle/>
          <a:p>
            <a:pPr algn="ctr"/>
            <a:br>
              <a:rPr lang="en-US" sz="4400" b="1" u="sng" dirty="0"/>
            </a:br>
            <a:br>
              <a:rPr lang="en-US" sz="4400" b="1" u="sng" dirty="0"/>
            </a:br>
            <a:br>
              <a:rPr lang="en-US" sz="4800" b="1" dirty="0"/>
            </a:br>
            <a:br>
              <a:rPr lang="en-US" sz="4800" b="1" dirty="0"/>
            </a:br>
            <a:endParaRPr lang="en-US" sz="5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C6ACE6-7D67-7D46-A2A3-43E69777B867}"/>
              </a:ext>
            </a:extLst>
          </p:cNvPr>
          <p:cNvSpPr txBox="1"/>
          <p:nvPr/>
        </p:nvSpPr>
        <p:spPr>
          <a:xfrm>
            <a:off x="419100" y="4500771"/>
            <a:ext cx="8686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r"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In 3 years of intensive training one goal was to remove from them the vestiges of their old life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311E4D-36A2-4E91-A6F5-55A2DA5C4145}"/>
              </a:ext>
            </a:extLst>
          </p:cNvPr>
          <p:cNvSpPr txBox="1"/>
          <p:nvPr/>
        </p:nvSpPr>
        <p:spPr>
          <a:xfrm>
            <a:off x="228600" y="1143000"/>
            <a:ext cx="8458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0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ในการฝึกฝนอย่างหนักเป็นระยะเวลา </a:t>
            </a: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 </a:t>
            </a:r>
            <a:r>
              <a:rPr lang="th-TH" sz="60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ปี</a:t>
            </a:r>
          </a:p>
          <a:p>
            <a:r>
              <a:rPr lang="th-TH" sz="60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เป้าหมายอย่างหนึ่งคือ การขจัดร่องรอยของชีวิตเดิมๆ ของพวกเขาให้หมดไป</a:t>
            </a:r>
            <a:endParaRPr lang="en-US" sz="6000" b="1" dirty="0">
              <a:solidFill>
                <a:schemeClr val="tx2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12591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86200"/>
            <a:ext cx="8458200" cy="1143000"/>
          </a:xfrm>
        </p:spPr>
        <p:txBody>
          <a:bodyPr>
            <a:noAutofit/>
          </a:bodyPr>
          <a:lstStyle/>
          <a:p>
            <a:pPr algn="ctr"/>
            <a:br>
              <a:rPr lang="en-US" sz="4400" b="1" u="sng" dirty="0"/>
            </a:br>
            <a:br>
              <a:rPr lang="en-US" sz="4400" b="1" u="sng" dirty="0"/>
            </a:br>
            <a:br>
              <a:rPr lang="en-US" sz="4800" b="1" dirty="0"/>
            </a:br>
            <a:br>
              <a:rPr lang="en-US" sz="4800" b="1" dirty="0"/>
            </a:br>
            <a:endParaRPr lang="en-US" sz="5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C6ACE6-7D67-7D46-A2A3-43E69777B867}"/>
              </a:ext>
            </a:extLst>
          </p:cNvPr>
          <p:cNvSpPr txBox="1"/>
          <p:nvPr/>
        </p:nvSpPr>
        <p:spPr>
          <a:xfrm>
            <a:off x="342900" y="4572000"/>
            <a:ext cx="8686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r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The training attempted to change their prior way of thinking and their prior way of living  (see Daniel 1:7)</a:t>
            </a:r>
          </a:p>
          <a:p>
            <a:pPr marL="571500" indent="-571500" algn="r">
              <a:buFont typeface="Arial" panose="020B0604020202020204" pitchFamily="34" charset="0"/>
              <a:buChar char="•"/>
            </a:pPr>
            <a:endParaRPr lang="en-US" sz="40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FF4C60-3913-4453-96AE-A595E8773E83}"/>
              </a:ext>
            </a:extLst>
          </p:cNvPr>
          <p:cNvSpPr txBox="1"/>
          <p:nvPr/>
        </p:nvSpPr>
        <p:spPr>
          <a:xfrm>
            <a:off x="123825" y="1067693"/>
            <a:ext cx="8991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การศึกษาได้พยายามได้จะเปลี่ยนวิธีคิดในแบบเดิมของพวกเขา และเปลี่ยนวิถีชีวิตแบบเดิมของพวกเขา   (อ่านดาเนียล </a:t>
            </a: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1:7</a:t>
            </a:r>
            <a:r>
              <a:rPr lang="th-TH" sz="54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5400" b="1" dirty="0">
              <a:solidFill>
                <a:schemeClr val="tx2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25925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6705600"/>
            <a:ext cx="87630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b="1" u="sng" dirty="0"/>
              <a:t>The meaning of their Hebrew names:</a:t>
            </a:r>
            <a:br>
              <a:rPr lang="en-US" sz="4400" b="1" u="sng" dirty="0"/>
            </a:br>
            <a:br>
              <a:rPr lang="en-US" sz="4400" b="1" u="sng" dirty="0"/>
            </a:br>
            <a:br>
              <a:rPr lang="en-US" sz="4800" b="1" dirty="0"/>
            </a:br>
            <a:br>
              <a:rPr lang="en-US" sz="4800" b="1" dirty="0"/>
            </a:br>
            <a:endParaRPr lang="en-US" sz="5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C6ACE6-7D67-7D46-A2A3-43E69777B867}"/>
              </a:ext>
            </a:extLst>
          </p:cNvPr>
          <p:cNvSpPr txBox="1"/>
          <p:nvPr/>
        </p:nvSpPr>
        <p:spPr>
          <a:xfrm>
            <a:off x="3810000" y="5181600"/>
            <a:ext cx="868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+mj-lt"/>
              </a:rPr>
              <a:t>Daniel = God is Judge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C8E7E5-D633-4F8F-9F6C-DD7B902FEFA0}"/>
              </a:ext>
            </a:extLst>
          </p:cNvPr>
          <p:cNvSpPr txBox="1"/>
          <p:nvPr/>
        </p:nvSpPr>
        <p:spPr>
          <a:xfrm>
            <a:off x="214313" y="1295400"/>
            <a:ext cx="8915399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200" b="1" u="sng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ความหมายของชื่อภาษาฮีบรูของพวกเขา</a:t>
            </a:r>
            <a:r>
              <a:rPr lang="en-US" sz="6200" b="1" u="sng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</a:p>
          <a:p>
            <a:r>
              <a:rPr lang="th-TH" sz="6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ดาเนียล </a:t>
            </a:r>
            <a:r>
              <a:rPr lang="en-US" sz="6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6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พระเจ้าทรงยุติธรรม</a:t>
            </a:r>
            <a:endParaRPr lang="en-US" sz="6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79000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6705600"/>
            <a:ext cx="87630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b="1" u="sng" dirty="0"/>
              <a:t>The meaning of their Hebrew names:</a:t>
            </a:r>
            <a:br>
              <a:rPr lang="en-US" sz="4400" b="1" u="sng" dirty="0"/>
            </a:br>
            <a:br>
              <a:rPr lang="en-US" sz="4400" b="1" u="sng" dirty="0"/>
            </a:br>
            <a:br>
              <a:rPr lang="en-US" sz="4800" b="1" dirty="0"/>
            </a:br>
            <a:br>
              <a:rPr lang="en-US" sz="4800" b="1" dirty="0"/>
            </a:br>
            <a:endParaRPr lang="en-US" sz="5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C6ACE6-7D67-7D46-A2A3-43E69777B867}"/>
              </a:ext>
            </a:extLst>
          </p:cNvPr>
          <p:cNvSpPr txBox="1"/>
          <p:nvPr/>
        </p:nvSpPr>
        <p:spPr>
          <a:xfrm>
            <a:off x="280987" y="5105400"/>
            <a:ext cx="868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400" b="1" dirty="0">
                <a:latin typeface="+mj-lt"/>
              </a:rPr>
              <a:t>Daniel = God is Judge</a:t>
            </a:r>
          </a:p>
          <a:p>
            <a:pPr algn="r"/>
            <a:r>
              <a:rPr lang="en-US" sz="4400" b="1" dirty="0">
                <a:latin typeface="+mj-lt"/>
              </a:rPr>
              <a:t>Hananiah = Yahweh is gracious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E87C8B-BC90-43C7-A3EB-9B8906F26BE9}"/>
              </a:ext>
            </a:extLst>
          </p:cNvPr>
          <p:cNvSpPr txBox="1"/>
          <p:nvPr/>
        </p:nvSpPr>
        <p:spPr>
          <a:xfrm>
            <a:off x="166687" y="914400"/>
            <a:ext cx="8915399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200" b="1" u="sng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ความหมายของชื่อภาษาฮีบรูของพวกเขา</a:t>
            </a:r>
            <a:r>
              <a:rPr lang="en-US" sz="6200" b="1" u="sng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</a:p>
          <a:p>
            <a:r>
              <a:rPr 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ดาเนียล </a:t>
            </a:r>
            <a:r>
              <a:rPr lang="en-US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พระเจ้าทรงยุติธรรม</a:t>
            </a:r>
          </a:p>
          <a:p>
            <a:r>
              <a:rPr 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ฮานันยาห์ </a:t>
            </a:r>
            <a:r>
              <a:rPr lang="en-US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พระเจ้าทรงเปี่ยมด้วยพระคุณ</a:t>
            </a:r>
            <a:endParaRPr lang="en-US" sz="54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6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385526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6629400"/>
            <a:ext cx="87630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b="1" u="sng" dirty="0"/>
              <a:t>The meaning of their Hebrew names:</a:t>
            </a:r>
            <a:br>
              <a:rPr lang="en-US" sz="4400" b="1" u="sng" dirty="0"/>
            </a:br>
            <a:br>
              <a:rPr lang="en-US" sz="4400" b="1" u="sng" dirty="0"/>
            </a:br>
            <a:br>
              <a:rPr lang="en-US" sz="4800" b="1" dirty="0"/>
            </a:br>
            <a:br>
              <a:rPr lang="en-US" sz="4800" b="1" dirty="0"/>
            </a:br>
            <a:endParaRPr lang="en-US" sz="5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C6ACE6-7D67-7D46-A2A3-43E69777B867}"/>
              </a:ext>
            </a:extLst>
          </p:cNvPr>
          <p:cNvSpPr txBox="1"/>
          <p:nvPr/>
        </p:nvSpPr>
        <p:spPr>
          <a:xfrm>
            <a:off x="302481" y="4913707"/>
            <a:ext cx="868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>
                <a:latin typeface="+mj-lt"/>
              </a:rPr>
              <a:t>Daniel = God is Judge</a:t>
            </a:r>
          </a:p>
          <a:p>
            <a:pPr algn="r"/>
            <a:r>
              <a:rPr lang="en-US" sz="4000" b="1" dirty="0">
                <a:latin typeface="+mj-lt"/>
              </a:rPr>
              <a:t>Hananiah = Yahweh is gracious</a:t>
            </a:r>
          </a:p>
          <a:p>
            <a:pPr algn="r"/>
            <a:r>
              <a:rPr lang="en-US" sz="4000" b="1" dirty="0" err="1">
                <a:latin typeface="+mj-lt"/>
              </a:rPr>
              <a:t>Mishael</a:t>
            </a:r>
            <a:r>
              <a:rPr lang="en-US" sz="4000" b="1" dirty="0">
                <a:latin typeface="+mj-lt"/>
              </a:rPr>
              <a:t> = Who is like God?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30A1C3-8D78-4565-9D5A-3E525B210D5F}"/>
              </a:ext>
            </a:extLst>
          </p:cNvPr>
          <p:cNvSpPr txBox="1"/>
          <p:nvPr/>
        </p:nvSpPr>
        <p:spPr>
          <a:xfrm>
            <a:off x="236884" y="685800"/>
            <a:ext cx="8915399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2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ความหมายของชื่อภาษาฮีบรูของพวกเขา</a:t>
            </a:r>
            <a:r>
              <a:rPr lang="en-US" sz="62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</a:p>
          <a:p>
            <a:r>
              <a:rPr 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ดาเนียล </a:t>
            </a:r>
            <a:r>
              <a:rPr lang="en-US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พระเจ้าทรงยุติธรรม</a:t>
            </a:r>
          </a:p>
          <a:p>
            <a:r>
              <a:rPr 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ฮานันยาห์ </a:t>
            </a:r>
            <a:r>
              <a:rPr lang="en-US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พระเจ้าทรงเปี่ยมด้วยพระคุณ</a:t>
            </a:r>
          </a:p>
          <a:p>
            <a:r>
              <a:rPr 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มิชาเอล </a:t>
            </a:r>
            <a:r>
              <a:rPr lang="en-US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ผู้ใดเสมอเหมือนพระเจ้า</a:t>
            </a:r>
            <a:r>
              <a:rPr lang="en-US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?</a:t>
            </a:r>
          </a:p>
          <a:p>
            <a:endParaRPr lang="en-US" sz="6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101041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477000"/>
            <a:ext cx="87630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b="1" u="sng" dirty="0"/>
              <a:t>The meaning of their Hebrew names:</a:t>
            </a:r>
            <a:br>
              <a:rPr lang="en-US" sz="4000" b="1" u="sng" dirty="0"/>
            </a:br>
            <a:br>
              <a:rPr lang="en-US" sz="4000" b="1" u="sng" dirty="0"/>
            </a:br>
            <a:br>
              <a:rPr lang="en-US" sz="4800" b="1" dirty="0"/>
            </a:br>
            <a:br>
              <a:rPr lang="en-US" sz="4800" b="1" dirty="0"/>
            </a:br>
            <a:endParaRPr lang="en-US" sz="5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C6ACE6-7D67-7D46-A2A3-43E69777B867}"/>
              </a:ext>
            </a:extLst>
          </p:cNvPr>
          <p:cNvSpPr txBox="1"/>
          <p:nvPr/>
        </p:nvSpPr>
        <p:spPr>
          <a:xfrm>
            <a:off x="228600" y="4817100"/>
            <a:ext cx="8686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>
                <a:latin typeface="+mj-lt"/>
              </a:rPr>
              <a:t>Daniel = God is Judge</a:t>
            </a:r>
          </a:p>
          <a:p>
            <a:pPr algn="r"/>
            <a:r>
              <a:rPr lang="en-US" sz="3200" b="1" dirty="0">
                <a:latin typeface="+mj-lt"/>
              </a:rPr>
              <a:t>Hananiah = Yahweh is gracious</a:t>
            </a:r>
          </a:p>
          <a:p>
            <a:pPr algn="r"/>
            <a:r>
              <a:rPr lang="en-US" sz="3200" b="1" dirty="0" err="1">
                <a:latin typeface="+mj-lt"/>
              </a:rPr>
              <a:t>Mishael</a:t>
            </a:r>
            <a:r>
              <a:rPr lang="en-US" sz="3200" b="1" dirty="0">
                <a:latin typeface="+mj-lt"/>
              </a:rPr>
              <a:t> = Who is like God?</a:t>
            </a:r>
          </a:p>
          <a:p>
            <a:pPr algn="r"/>
            <a:r>
              <a:rPr lang="en-US" sz="3200" b="1" dirty="0">
                <a:latin typeface="+mj-lt"/>
              </a:rPr>
              <a:t>Azariah = Yahweh our Helper</a:t>
            </a:r>
            <a:endParaRPr lang="en-US" sz="3600" b="1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2A20AB-AED9-4A14-9932-758B5F9479BC}"/>
              </a:ext>
            </a:extLst>
          </p:cNvPr>
          <p:cNvSpPr txBox="1"/>
          <p:nvPr/>
        </p:nvSpPr>
        <p:spPr>
          <a:xfrm>
            <a:off x="228600" y="609600"/>
            <a:ext cx="8915399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ความหมายของชื่อภาษาฮีบรูของพวกเขา</a:t>
            </a: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</a:p>
          <a:p>
            <a:r>
              <a:rPr lang="th-TH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ดาเนียล </a:t>
            </a:r>
            <a:r>
              <a:rPr lang="en-US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พระเจ้าทรงยุติธรรม</a:t>
            </a:r>
          </a:p>
          <a:p>
            <a:r>
              <a:rPr lang="th-TH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ฮานันยาห์ </a:t>
            </a:r>
            <a:r>
              <a:rPr lang="en-US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พระเจ้าทรงเปี่ยมด้วยพระคุณ</a:t>
            </a:r>
          </a:p>
          <a:p>
            <a:r>
              <a:rPr lang="th-TH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มิชาเอล </a:t>
            </a:r>
            <a:r>
              <a:rPr lang="en-US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ผู้ใดเสมอเหมือนพระเจ้า</a:t>
            </a:r>
            <a:r>
              <a:rPr lang="en-US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?</a:t>
            </a:r>
          </a:p>
          <a:p>
            <a:r>
              <a:rPr lang="th-TH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อาซาริยาห์ </a:t>
            </a:r>
            <a:r>
              <a:rPr lang="en-US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พระเจ้า ผู้ช่วยของเรา</a:t>
            </a:r>
            <a:endParaRPr lang="en-US" sz="44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54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271452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705600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b="1" u="sng" dirty="0"/>
              <a:t>The meaning of their Chaldean names:</a:t>
            </a:r>
            <a:br>
              <a:rPr lang="en-US" sz="4000" b="1" u="sng" dirty="0"/>
            </a:br>
            <a:br>
              <a:rPr lang="en-US" sz="4000" b="1" u="sng" dirty="0"/>
            </a:br>
            <a:br>
              <a:rPr lang="en-US" sz="4800" b="1" dirty="0"/>
            </a:br>
            <a:br>
              <a:rPr lang="en-US" sz="4800" b="1" dirty="0"/>
            </a:br>
            <a:endParaRPr lang="en-US" sz="5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C6ACE6-7D67-7D46-A2A3-43E69777B867}"/>
              </a:ext>
            </a:extLst>
          </p:cNvPr>
          <p:cNvSpPr txBox="1"/>
          <p:nvPr/>
        </p:nvSpPr>
        <p:spPr>
          <a:xfrm>
            <a:off x="533400" y="5029200"/>
            <a:ext cx="853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>
                <a:latin typeface="+mj-lt"/>
              </a:rPr>
              <a:t>Belteshazzar = The god “Bel”</a:t>
            </a:r>
          </a:p>
          <a:p>
            <a:pPr algn="r"/>
            <a:r>
              <a:rPr lang="en-US" sz="4000" b="1" dirty="0">
                <a:latin typeface="+mj-lt"/>
              </a:rPr>
              <a:t>     protects the life of the King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1A3F17-A187-4F22-9901-4A7903FBB368}"/>
              </a:ext>
            </a:extLst>
          </p:cNvPr>
          <p:cNvSpPr txBox="1"/>
          <p:nvPr/>
        </p:nvSpPr>
        <p:spPr>
          <a:xfrm>
            <a:off x="152400" y="990600"/>
            <a:ext cx="90678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800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ความหมายของชื่อภาษาแคลเดียของพวกเขา</a:t>
            </a:r>
            <a:r>
              <a:rPr lang="en-US" sz="5800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</a:p>
          <a:p>
            <a:r>
              <a:rPr 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เบลชัสซาร์ </a:t>
            </a:r>
            <a:r>
              <a:rPr lang="en-US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พระ </a:t>
            </a:r>
            <a:r>
              <a:rPr lang="en-US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“</a:t>
            </a:r>
            <a:r>
              <a:rPr 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บาอัล</a:t>
            </a:r>
            <a:r>
              <a:rPr lang="en-US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”</a:t>
            </a:r>
          </a:p>
          <a:p>
            <a:r>
              <a:rPr 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ปกป้องชีวิตของกษัตริย์</a:t>
            </a:r>
            <a:endParaRPr lang="en-US" sz="54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825843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385024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b="1" u="sng" dirty="0"/>
              <a:t>The meaning of their Chaldean names:</a:t>
            </a:r>
            <a:br>
              <a:rPr lang="en-US" sz="4000" b="1" u="sng" dirty="0"/>
            </a:br>
            <a:br>
              <a:rPr lang="en-US" sz="4000" b="1" u="sng" dirty="0"/>
            </a:br>
            <a:br>
              <a:rPr lang="en-US" sz="4800" b="1" dirty="0"/>
            </a:br>
            <a:br>
              <a:rPr lang="en-US" sz="4800" b="1" dirty="0"/>
            </a:br>
            <a:endParaRPr lang="en-US" sz="5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C6ACE6-7D67-7D46-A2A3-43E69777B867}"/>
              </a:ext>
            </a:extLst>
          </p:cNvPr>
          <p:cNvSpPr txBox="1"/>
          <p:nvPr/>
        </p:nvSpPr>
        <p:spPr>
          <a:xfrm>
            <a:off x="533400" y="4648200"/>
            <a:ext cx="8534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latin typeface="+mj-lt"/>
              </a:rPr>
              <a:t>Belteshazzar = The god “Bel”</a:t>
            </a:r>
          </a:p>
          <a:p>
            <a:pPr algn="r"/>
            <a:r>
              <a:rPr lang="en-US" sz="3600" b="1" dirty="0">
                <a:latin typeface="+mj-lt"/>
              </a:rPr>
              <a:t>     protects the life of the King</a:t>
            </a:r>
          </a:p>
          <a:p>
            <a:pPr algn="r"/>
            <a:r>
              <a:rPr lang="en-US" sz="3600" b="1" dirty="0">
                <a:latin typeface="+mj-lt"/>
              </a:rPr>
              <a:t>Shadrack = According to the </a:t>
            </a:r>
          </a:p>
          <a:p>
            <a:pPr algn="r"/>
            <a:r>
              <a:rPr lang="en-US" sz="3600" b="1" dirty="0">
                <a:latin typeface="+mj-lt"/>
              </a:rPr>
              <a:t>     commands of the god </a:t>
            </a:r>
            <a:r>
              <a:rPr lang="en-US" sz="3600" b="1" dirty="0" err="1">
                <a:latin typeface="+mj-lt"/>
              </a:rPr>
              <a:t>Akia</a:t>
            </a:r>
            <a:endParaRPr lang="en-US" sz="3600" b="1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0AF582-8C95-4D1A-831D-30DEF7309D79}"/>
              </a:ext>
            </a:extLst>
          </p:cNvPr>
          <p:cNvSpPr txBox="1"/>
          <p:nvPr/>
        </p:nvSpPr>
        <p:spPr>
          <a:xfrm>
            <a:off x="152400" y="990600"/>
            <a:ext cx="9067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ความหมายของชื่อภาษาแคลเดียของพวกเขา</a:t>
            </a:r>
            <a:r>
              <a:rPr lang="en-US" sz="5400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</a:p>
          <a:p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เบลเทชัสซาร์ </a:t>
            </a:r>
            <a:r>
              <a:rPr lang="en-US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พระ </a:t>
            </a:r>
            <a:r>
              <a:rPr lang="en-US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“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บาอัล</a:t>
            </a:r>
            <a:r>
              <a:rPr lang="en-US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” 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ปกป้องชีวิตของกษัตริย์</a:t>
            </a:r>
          </a:p>
          <a:p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ชัดรัด </a:t>
            </a:r>
            <a:r>
              <a:rPr lang="en-US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เป็นไปตามคำสั่งของพระเจ้าอาคียา</a:t>
            </a:r>
            <a:endParaRPr lang="en-US" sz="4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4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69125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286500"/>
            <a:ext cx="8458200" cy="1143000"/>
          </a:xfrm>
        </p:spPr>
        <p:txBody>
          <a:bodyPr>
            <a:noAutofit/>
          </a:bodyPr>
          <a:lstStyle/>
          <a:p>
            <a:r>
              <a:rPr lang="en-US" sz="3600" b="1" u="sng" dirty="0"/>
              <a:t>God’s purpose for Israel:  Genesis 12:2-3 </a:t>
            </a:r>
            <a:br>
              <a:rPr lang="en-US" sz="3600" b="1" dirty="0"/>
            </a:br>
            <a:br>
              <a:rPr lang="en-US" sz="3600" b="1" dirty="0"/>
            </a:br>
            <a:endParaRPr lang="en-US" sz="36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06485A-FF33-42A4-98B4-E67D0E739630}"/>
              </a:ext>
            </a:extLst>
          </p:cNvPr>
          <p:cNvSpPr txBox="1"/>
          <p:nvPr/>
        </p:nvSpPr>
        <p:spPr>
          <a:xfrm>
            <a:off x="152400" y="838200"/>
            <a:ext cx="90678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พระประสงค์ของพระเจ้าสำหรับชาวอิสราเอล </a:t>
            </a:r>
            <a:endParaRPr lang="en-US" sz="5400" b="1" dirty="0">
              <a:solidFill>
                <a:schemeClr val="tx2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44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ปฐมกาล </a:t>
            </a:r>
            <a:r>
              <a:rPr lang="en-US" sz="44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12:2-3  </a:t>
            </a:r>
            <a:r>
              <a:rPr lang="th-TH" sz="4400" b="1" i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“เราจะทำให้เจ้าเป็นชนชาติใหญ่ และเราจะอวยพรเจ้า เราจะทำให้ชื่อเสียงของเจ้าเลื่องลือ และเจ้าจะ</a:t>
            </a:r>
            <a:endParaRPr lang="en-US" sz="4400" b="1" i="1" dirty="0">
              <a:solidFill>
                <a:schemeClr val="tx2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4400" b="1" i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เป็นพร เราจะอวยพรบรรดาผู้ที่อวยพรเจ้า และเราจะสาปแช่งบรรดาผู้ที่แช่งเจ้า ทุกชนชาติทั่วโลก จะได้รับพรผ่านทางเจ้า”</a:t>
            </a:r>
            <a:endParaRPr lang="en-US" sz="4400" b="1" i="1" dirty="0">
              <a:solidFill>
                <a:schemeClr val="tx2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705600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n-US" sz="3600" b="1" u="sng" dirty="0"/>
              <a:t>The meaning of their Chaldean names:</a:t>
            </a:r>
            <a:br>
              <a:rPr lang="en-US" sz="3600" b="1" u="sng" dirty="0"/>
            </a:br>
            <a:br>
              <a:rPr lang="en-US" sz="4400" b="1" u="sng" dirty="0"/>
            </a:br>
            <a:br>
              <a:rPr lang="en-US" sz="4800" b="1" dirty="0"/>
            </a:br>
            <a:br>
              <a:rPr lang="en-US" sz="4800" b="1" dirty="0"/>
            </a:br>
            <a:endParaRPr lang="en-US" sz="5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C6ACE6-7D67-7D46-A2A3-43E69777B867}"/>
              </a:ext>
            </a:extLst>
          </p:cNvPr>
          <p:cNvSpPr txBox="1"/>
          <p:nvPr/>
        </p:nvSpPr>
        <p:spPr>
          <a:xfrm>
            <a:off x="-76200" y="5029200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>
                <a:latin typeface="+mj-lt"/>
              </a:rPr>
              <a:t>Belteshazzar = The god “Bel”  protects the life of the King</a:t>
            </a:r>
          </a:p>
          <a:p>
            <a:pPr algn="r"/>
            <a:r>
              <a:rPr lang="en-US" sz="2800" b="1" dirty="0">
                <a:latin typeface="+mj-lt"/>
              </a:rPr>
              <a:t>Shadrack = According to the commands of the god </a:t>
            </a:r>
            <a:r>
              <a:rPr lang="en-US" sz="2800" b="1" dirty="0" err="1">
                <a:latin typeface="+mj-lt"/>
              </a:rPr>
              <a:t>Akia</a:t>
            </a:r>
            <a:endParaRPr lang="en-US" sz="2800" b="1" dirty="0">
              <a:latin typeface="+mj-lt"/>
            </a:endParaRPr>
          </a:p>
          <a:p>
            <a:pPr algn="r"/>
            <a:r>
              <a:rPr lang="en-US" sz="2800" b="1" dirty="0">
                <a:latin typeface="+mj-lt"/>
              </a:rPr>
              <a:t>Meshach = Who is like </a:t>
            </a:r>
            <a:r>
              <a:rPr lang="en-US" sz="2800" b="1" dirty="0" err="1">
                <a:latin typeface="+mj-lt"/>
              </a:rPr>
              <a:t>Aku</a:t>
            </a:r>
            <a:r>
              <a:rPr lang="en-US" sz="2800" b="1" dirty="0">
                <a:latin typeface="+mj-lt"/>
              </a:rPr>
              <a:t> (the moon god)</a:t>
            </a:r>
            <a:endParaRPr lang="th-TH" sz="2800" b="1" dirty="0">
              <a:latin typeface="+mj-lt"/>
            </a:endParaRPr>
          </a:p>
          <a:p>
            <a:pPr algn="r"/>
            <a:r>
              <a:rPr lang="en-US" sz="2800" b="1" dirty="0">
                <a:latin typeface="+mj-lt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CCCFCF-DB95-47B7-AF8A-8FB8DB206A13}"/>
              </a:ext>
            </a:extLst>
          </p:cNvPr>
          <p:cNvSpPr txBox="1"/>
          <p:nvPr/>
        </p:nvSpPr>
        <p:spPr>
          <a:xfrm>
            <a:off x="152400" y="990600"/>
            <a:ext cx="90678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ความหมายของชื่อภาษาแคลเดียของพวกเขา</a:t>
            </a:r>
            <a:r>
              <a:rPr lang="en-US" sz="5400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</a:p>
          <a:p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เบลเทชัสซาร์ </a:t>
            </a:r>
            <a:r>
              <a:rPr lang="en-US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พระ </a:t>
            </a:r>
            <a:r>
              <a:rPr lang="en-US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“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บาอัล</a:t>
            </a:r>
            <a:r>
              <a:rPr lang="en-US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” 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ปกป้องชีวิตของกษัตริย์</a:t>
            </a:r>
          </a:p>
          <a:p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ชัดรัด </a:t>
            </a:r>
            <a:r>
              <a:rPr lang="en-US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เป็นไปตามคำสั่งของพระเจ้าอาคียา</a:t>
            </a:r>
            <a:endParaRPr lang="en-US" sz="4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เมชาค </a:t>
            </a:r>
            <a:r>
              <a:rPr lang="en-US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ผู้ใดเสมอเหมือนอากู</a:t>
            </a:r>
            <a:r>
              <a:rPr lang="en-US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(เทพแห่งพระจันทร์)</a:t>
            </a:r>
            <a:endParaRPr lang="en-US" sz="4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4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508834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629400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b="1" u="sng" dirty="0"/>
              <a:t>The meaning of their Chaldean names:</a:t>
            </a:r>
            <a:br>
              <a:rPr lang="en-US" sz="4000" b="1" u="sng" dirty="0"/>
            </a:br>
            <a:br>
              <a:rPr lang="en-US" sz="4000" b="1" u="sng" dirty="0"/>
            </a:br>
            <a:br>
              <a:rPr lang="en-US" sz="4800" b="1" dirty="0"/>
            </a:br>
            <a:br>
              <a:rPr lang="en-US" sz="4800" b="1" dirty="0"/>
            </a:br>
            <a:endParaRPr lang="en-US" sz="5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FD509B-E314-46AB-97D5-9E6B04856CE9}"/>
              </a:ext>
            </a:extLst>
          </p:cNvPr>
          <p:cNvSpPr txBox="1"/>
          <p:nvPr/>
        </p:nvSpPr>
        <p:spPr>
          <a:xfrm>
            <a:off x="-76200" y="50292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>
                <a:latin typeface="+mj-lt"/>
              </a:rPr>
              <a:t>Belteshazzar = The god “Bel”  protects the life of the King</a:t>
            </a:r>
          </a:p>
          <a:p>
            <a:pPr algn="r"/>
            <a:r>
              <a:rPr lang="en-US" sz="2800" b="1" dirty="0">
                <a:latin typeface="+mj-lt"/>
              </a:rPr>
              <a:t>Shadrack = According to the commands of the god </a:t>
            </a:r>
            <a:r>
              <a:rPr lang="en-US" sz="2800" b="1" dirty="0" err="1">
                <a:latin typeface="+mj-lt"/>
              </a:rPr>
              <a:t>Akia</a:t>
            </a:r>
            <a:endParaRPr lang="en-US" sz="2800" b="1" dirty="0">
              <a:latin typeface="+mj-lt"/>
            </a:endParaRPr>
          </a:p>
          <a:p>
            <a:pPr algn="r"/>
            <a:r>
              <a:rPr lang="en-US" sz="2800" b="1" dirty="0">
                <a:latin typeface="+mj-lt"/>
              </a:rPr>
              <a:t>Meshach = Who is like </a:t>
            </a:r>
            <a:r>
              <a:rPr lang="en-US" sz="2800" b="1" dirty="0" err="1">
                <a:latin typeface="+mj-lt"/>
              </a:rPr>
              <a:t>Aku</a:t>
            </a:r>
            <a:r>
              <a:rPr lang="en-US" sz="2800" b="1" dirty="0">
                <a:latin typeface="+mj-lt"/>
              </a:rPr>
              <a:t> (the moon god)</a:t>
            </a:r>
            <a:endParaRPr lang="th-TH" sz="2800" b="1" dirty="0">
              <a:latin typeface="+mj-lt"/>
            </a:endParaRPr>
          </a:p>
          <a:p>
            <a:pPr algn="r"/>
            <a:r>
              <a:rPr lang="en-US" sz="2800" b="1" dirty="0">
                <a:latin typeface="+mj-lt"/>
              </a:rPr>
              <a:t>Abednego = The servant of Nebo (the</a:t>
            </a:r>
            <a:r>
              <a:rPr lang="th-TH" sz="2800" b="1" dirty="0">
                <a:latin typeface="+mj-lt"/>
              </a:rPr>
              <a:t> </a:t>
            </a:r>
            <a:r>
              <a:rPr lang="en-US" sz="2800" b="1" dirty="0">
                <a:latin typeface="+mj-lt"/>
              </a:rPr>
              <a:t>god of wisdom)</a:t>
            </a:r>
          </a:p>
          <a:p>
            <a:pPr algn="r"/>
            <a:r>
              <a:rPr lang="en-US" sz="2800" b="1" dirty="0">
                <a:latin typeface="+mj-lt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363CFA-D52A-45FC-812B-40CAC0C53FC3}"/>
              </a:ext>
            </a:extLst>
          </p:cNvPr>
          <p:cNvSpPr txBox="1"/>
          <p:nvPr/>
        </p:nvSpPr>
        <p:spPr>
          <a:xfrm>
            <a:off x="152400" y="152400"/>
            <a:ext cx="90678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ความหมายของชื่อภาษาแคลเดียของพวกเขา</a:t>
            </a:r>
            <a:r>
              <a:rPr lang="en-US" sz="5400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</a:p>
          <a:p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เบลเทชัสซาร์ </a:t>
            </a:r>
            <a:r>
              <a:rPr lang="en-US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พระ </a:t>
            </a:r>
            <a:r>
              <a:rPr lang="en-US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“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บาอัล</a:t>
            </a:r>
            <a:r>
              <a:rPr lang="en-US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” 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ปกป้องชีวิตของกษัตริย์</a:t>
            </a:r>
          </a:p>
          <a:p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ชัดรัด </a:t>
            </a:r>
            <a:r>
              <a:rPr lang="en-US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เป็นไปตามคำสั่งของพระเจ้าอาคียา</a:t>
            </a:r>
            <a:endParaRPr lang="en-US" sz="4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เมชาค </a:t>
            </a:r>
            <a:r>
              <a:rPr lang="en-US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ผู้ใดเสมอเหมือนอากู</a:t>
            </a:r>
            <a:r>
              <a:rPr lang="en-US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(เทพแห่งพระจันทร์)</a:t>
            </a:r>
            <a:endParaRPr lang="en-US" sz="4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อาเบดเนโก </a:t>
            </a:r>
            <a:r>
              <a:rPr lang="en-US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ผู้รับใช้ของเนโบ</a:t>
            </a:r>
            <a:r>
              <a:rPr lang="en-US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(เทพแห่งปัญญา)</a:t>
            </a:r>
            <a:endParaRPr lang="en-US" sz="4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4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222403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8C6ACE6-7D67-7D46-A2A3-43E69777B867}"/>
              </a:ext>
            </a:extLst>
          </p:cNvPr>
          <p:cNvSpPr txBox="1"/>
          <p:nvPr/>
        </p:nvSpPr>
        <p:spPr>
          <a:xfrm>
            <a:off x="381000" y="4549676"/>
            <a:ext cx="8686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latin typeface="+mj-lt"/>
              </a:rPr>
              <a:t>     3) They faced </a:t>
            </a:r>
            <a:r>
              <a:rPr lang="en-US" sz="3600" b="1" u="sng" dirty="0">
                <a:latin typeface="+mj-lt"/>
              </a:rPr>
              <a:t>religious pressures</a:t>
            </a:r>
            <a:r>
              <a:rPr lang="en-US" sz="3600" b="1" dirty="0">
                <a:latin typeface="+mj-lt"/>
              </a:rPr>
              <a:t>        </a:t>
            </a:r>
          </a:p>
          <a:p>
            <a:pPr marL="571500" indent="-571500" algn="r">
              <a:buFont typeface="Arial" panose="020B0604020202020204" pitchFamily="34" charset="0"/>
              <a:buChar char="•"/>
            </a:pPr>
            <a:r>
              <a:rPr lang="en-US" sz="3600" b="1" dirty="0">
                <a:latin typeface="+mj-lt"/>
              </a:rPr>
              <a:t>King Nebuchadnezzar, who fought in the name of Babylon’s gods, defeated Israel, who fought in the name of Yahweh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CEE15D-94B2-47D1-AA9B-6960FA12C7EB}"/>
              </a:ext>
            </a:extLst>
          </p:cNvPr>
          <p:cNvSpPr txBox="1"/>
          <p:nvPr/>
        </p:nvSpPr>
        <p:spPr>
          <a:xfrm>
            <a:off x="228600" y="914400"/>
            <a:ext cx="8686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) พวกเขาประสบกับ</a:t>
            </a:r>
            <a:r>
              <a:rPr lang="th-TH" sz="5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ความกดดันทางด้านศาสนา</a:t>
            </a:r>
            <a:endParaRPr lang="th-TH" sz="48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กษัตรย์เนบูคัดเนสซาร์ ผู้สู้รบในพระนามของพระเจ้าแห่งบาบิโลน ได้รบชนะอิสราเอล ผู้สู้รบในพระนามของพระยาเวห์</a:t>
            </a:r>
            <a:endParaRPr lang="en-US" sz="4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010805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6286500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b="1" u="sng" dirty="0"/>
              <a:t>In light of Israel’s defeat:</a:t>
            </a:r>
            <a:br>
              <a:rPr lang="en-US" sz="4000" b="1" u="sng" dirty="0"/>
            </a:br>
            <a:br>
              <a:rPr lang="en-US" sz="4000" b="1" u="sng" dirty="0"/>
            </a:br>
            <a:br>
              <a:rPr lang="en-US" sz="4400" b="1" dirty="0"/>
            </a:br>
            <a:br>
              <a:rPr lang="en-US" sz="4400" b="1" dirty="0"/>
            </a:br>
            <a:endParaRPr lang="en-US" sz="48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C6ACE6-7D67-7D46-A2A3-43E69777B867}"/>
              </a:ext>
            </a:extLst>
          </p:cNvPr>
          <p:cNvSpPr txBox="1"/>
          <p:nvPr/>
        </p:nvSpPr>
        <p:spPr>
          <a:xfrm>
            <a:off x="-152400" y="4953000"/>
            <a:ext cx="9296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r">
              <a:buFont typeface="Arial" panose="020B0604020202020204" pitchFamily="34" charset="0"/>
              <a:buChar char="•"/>
            </a:pPr>
            <a:r>
              <a:rPr lang="en-US" sz="2800" b="1" dirty="0">
                <a:latin typeface="+mj-lt"/>
              </a:rPr>
              <a:t>Could Daniel and his friends still trust the God of Israel?</a:t>
            </a:r>
          </a:p>
          <a:p>
            <a:pPr marL="571500" indent="-571500" algn="r">
              <a:buFont typeface="Arial" panose="020B0604020202020204" pitchFamily="34" charset="0"/>
              <a:buChar char="•"/>
            </a:pPr>
            <a:r>
              <a:rPr lang="en-US" sz="2800" b="1" dirty="0">
                <a:latin typeface="+mj-lt"/>
              </a:rPr>
              <a:t>Or, had Yahweh forgotten them?</a:t>
            </a:r>
          </a:p>
          <a:p>
            <a:pPr marL="571500" indent="-571500" algn="r">
              <a:buFont typeface="Arial" panose="020B0604020202020204" pitchFamily="34" charset="0"/>
              <a:buChar char="•"/>
            </a:pPr>
            <a:r>
              <a:rPr lang="en-US" sz="2800" b="1" dirty="0">
                <a:latin typeface="+mj-lt"/>
              </a:rPr>
              <a:t>Or might Yahweh be so displeased that He was no longer interested in helping the Jewish people?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956B1D-53ED-4947-85AD-78467D3B3C36}"/>
              </a:ext>
            </a:extLst>
          </p:cNvPr>
          <p:cNvSpPr txBox="1"/>
          <p:nvPr/>
        </p:nvSpPr>
        <p:spPr>
          <a:xfrm>
            <a:off x="76200" y="533400"/>
            <a:ext cx="8686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b="1" u="sng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ในความพ่ายแพ้ของชาวอิสราเอล</a:t>
            </a:r>
            <a:r>
              <a:rPr lang="en-US" sz="4800" b="1" u="sng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ดาเนียลและเพื่อนๆ ของเขายังคงสามารถวางใจในพระเจ้าของอิสราเอลได้หรือไม่</a:t>
            </a:r>
            <a:r>
              <a:rPr lang="en-US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หรือ พระยาเวห์ทรงหลงลืมพวกเขาเสียแล้ว</a:t>
            </a:r>
            <a:r>
              <a:rPr lang="en-US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หรือพระยาเวห์อาจไม่พอพระทัยจนพระองค์ไม่สนพระทัยที่จะช่วยชาวยิวอีกแล้ว</a:t>
            </a:r>
            <a:r>
              <a:rPr lang="en-US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?</a:t>
            </a:r>
            <a:endParaRPr lang="th-TH" sz="4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13708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6553200"/>
            <a:ext cx="8763000" cy="1143000"/>
          </a:xfrm>
        </p:spPr>
        <p:txBody>
          <a:bodyPr>
            <a:noAutofit/>
          </a:bodyPr>
          <a:lstStyle/>
          <a:p>
            <a:pPr algn="r"/>
            <a:r>
              <a:rPr lang="en-US" sz="3600" b="1" u="sng" dirty="0"/>
              <a:t>What about when we face similar kinds of pressures in life?</a:t>
            </a:r>
            <a:br>
              <a:rPr lang="en-US" sz="3600" b="1" u="sng" dirty="0"/>
            </a:br>
            <a:br>
              <a:rPr lang="en-US" sz="4000" b="1" u="sng" dirty="0"/>
            </a:br>
            <a:br>
              <a:rPr lang="en-US" sz="4000" b="1" dirty="0"/>
            </a:br>
            <a:br>
              <a:rPr lang="en-US" sz="4000" b="1" dirty="0"/>
            </a:br>
            <a:endParaRPr lang="en-US" sz="4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C6ACE6-7D67-7D46-A2A3-43E69777B867}"/>
              </a:ext>
            </a:extLst>
          </p:cNvPr>
          <p:cNvSpPr txBox="1"/>
          <p:nvPr/>
        </p:nvSpPr>
        <p:spPr>
          <a:xfrm>
            <a:off x="585083" y="5188803"/>
            <a:ext cx="85344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400" b="1" dirty="0"/>
              <a:t>  Two things we should not do:</a:t>
            </a:r>
          </a:p>
          <a:p>
            <a:pPr algn="r"/>
            <a:r>
              <a:rPr lang="en-US" sz="3400" b="1" dirty="0">
                <a:latin typeface="+mj-lt"/>
              </a:rPr>
              <a:t>1. Do not adapt out lives to every new</a:t>
            </a:r>
          </a:p>
          <a:p>
            <a:pPr algn="r"/>
            <a:r>
              <a:rPr lang="en-US" sz="3400" b="1" dirty="0">
                <a:latin typeface="+mj-lt"/>
              </a:rPr>
              <a:t>    wave of thought that comes along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913EA2-F434-4535-9208-D82479F48980}"/>
              </a:ext>
            </a:extLst>
          </p:cNvPr>
          <p:cNvSpPr txBox="1"/>
          <p:nvPr/>
        </p:nvSpPr>
        <p:spPr>
          <a:xfrm>
            <a:off x="189506" y="838200"/>
            <a:ext cx="8991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b="1" u="sng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ถ้าหากเราประสบกับความกดดันในลักษณะเดียวกันนี้ในชีวิตของเราล่ะ</a:t>
            </a:r>
            <a:r>
              <a:rPr lang="en-US" sz="4400" b="1" u="sng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?</a:t>
            </a:r>
          </a:p>
          <a:p>
            <a:r>
              <a:rPr lang="th-TH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 </a:t>
            </a:r>
            <a:r>
              <a:rPr lang="en-US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2 </a:t>
            </a:r>
            <a:r>
              <a:rPr lang="th-TH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สิ่งที่เราไม่ควรทำ</a:t>
            </a:r>
            <a:r>
              <a:rPr lang="en-US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  <a:endParaRPr lang="th-TH" sz="44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1. </a:t>
            </a:r>
            <a:r>
              <a:rPr lang="th-TH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อย่าปรับชีวิตของเราไปตามกระแสความคิดใหม่ๆ ที่ผ่านเข้ามา</a:t>
            </a:r>
            <a:endParaRPr lang="en-US" sz="44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452075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8C6ACE6-7D67-7D46-A2A3-43E69777B867}"/>
              </a:ext>
            </a:extLst>
          </p:cNvPr>
          <p:cNvSpPr txBox="1"/>
          <p:nvPr/>
        </p:nvSpPr>
        <p:spPr>
          <a:xfrm>
            <a:off x="381000" y="4695008"/>
            <a:ext cx="853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>
                <a:latin typeface="+mj-lt"/>
              </a:rPr>
              <a:t>2. Do not try to isolate ourselves from </a:t>
            </a:r>
          </a:p>
          <a:p>
            <a:pPr algn="r"/>
            <a:r>
              <a:rPr lang="en-US" sz="4000" b="1" dirty="0">
                <a:latin typeface="+mj-lt"/>
              </a:rPr>
              <a:t>    the rest of the world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AEC526-7E6C-4E5B-9C17-52DF421E94E6}"/>
              </a:ext>
            </a:extLst>
          </p:cNvPr>
          <p:cNvSpPr txBox="1"/>
          <p:nvPr/>
        </p:nvSpPr>
        <p:spPr>
          <a:xfrm>
            <a:off x="228600" y="1752600"/>
            <a:ext cx="868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2. </a:t>
            </a:r>
            <a:r>
              <a:rPr lang="th-TH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อย่าพยายามแยกตัวออกมาจากคน</a:t>
            </a:r>
          </a:p>
          <a:p>
            <a:r>
              <a:rPr lang="th-TH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ที่เหลือในโลก</a:t>
            </a:r>
            <a:endParaRPr lang="en-US" sz="6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181341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7315200"/>
            <a:ext cx="87630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b="1" u="sng" dirty="0"/>
              <a:t>Consider following Daniel’s example:</a:t>
            </a:r>
            <a:br>
              <a:rPr lang="en-US" sz="4400" b="1" u="sng" dirty="0"/>
            </a:br>
            <a:br>
              <a:rPr lang="en-US" sz="4400" b="1" u="sng" dirty="0"/>
            </a:br>
            <a:br>
              <a:rPr lang="en-US" sz="4800" b="1" dirty="0"/>
            </a:br>
            <a:br>
              <a:rPr lang="en-US" sz="4800" b="1" dirty="0"/>
            </a:br>
            <a:endParaRPr lang="en-US" sz="5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C6ACE6-7D67-7D46-A2A3-43E69777B867}"/>
              </a:ext>
            </a:extLst>
          </p:cNvPr>
          <p:cNvSpPr txBox="1"/>
          <p:nvPr/>
        </p:nvSpPr>
        <p:spPr>
          <a:xfrm>
            <a:off x="266700" y="5696447"/>
            <a:ext cx="868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+mj-lt"/>
              </a:rPr>
              <a:t>See Dan. 1:8-14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CA34E3-D99C-4A3C-8145-613630623FA6}"/>
              </a:ext>
            </a:extLst>
          </p:cNvPr>
          <p:cNvSpPr txBox="1"/>
          <p:nvPr/>
        </p:nvSpPr>
        <p:spPr>
          <a:xfrm>
            <a:off x="412143" y="1143000"/>
            <a:ext cx="8153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6000" b="1" u="sng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ให้พิจารณาที่จะทำตามแบบอย่างของดาเนียล</a:t>
            </a:r>
            <a:r>
              <a:rPr lang="en-US" sz="6000" b="1" u="sng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</a:p>
          <a:p>
            <a:pPr algn="ctr"/>
            <a:r>
              <a:rPr lang="th-TH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อ่านดาเนียล </a:t>
            </a:r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1:8-14</a:t>
            </a:r>
          </a:p>
        </p:txBody>
      </p:sp>
    </p:spTree>
    <p:extLst>
      <p:ext uri="{BB962C8B-B14F-4D97-AF65-F5344CB8AC3E}">
        <p14:creationId xmlns:p14="http://schemas.microsoft.com/office/powerpoint/2010/main" val="24988885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8C6ACE6-7D67-7D46-A2A3-43E69777B867}"/>
              </a:ext>
            </a:extLst>
          </p:cNvPr>
          <p:cNvSpPr txBox="1"/>
          <p:nvPr/>
        </p:nvSpPr>
        <p:spPr>
          <a:xfrm>
            <a:off x="457200" y="4191000"/>
            <a:ext cx="8534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>
                <a:latin typeface="+mj-lt"/>
              </a:rPr>
              <a:t>See Dan. 1:8-14</a:t>
            </a:r>
          </a:p>
          <a:p>
            <a:pPr algn="r"/>
            <a:r>
              <a:rPr lang="en-US" sz="3200" b="1" dirty="0">
                <a:latin typeface="+mj-lt"/>
              </a:rPr>
              <a:t>     In comparing verses 7-8 we see the pressure to conform to society’s norms, and Daniel’s determination to avoid those things that would contaminate his spirit.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FD496A-877B-4C0B-8EFD-A939E9BFB8EA}"/>
              </a:ext>
            </a:extLst>
          </p:cNvPr>
          <p:cNvSpPr txBox="1"/>
          <p:nvPr/>
        </p:nvSpPr>
        <p:spPr>
          <a:xfrm>
            <a:off x="183543" y="838200"/>
            <a:ext cx="895648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อ่านดาเนียล </a:t>
            </a:r>
            <a:r>
              <a:rPr lang="en-US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1:8-14</a:t>
            </a:r>
          </a:p>
          <a:p>
            <a:r>
              <a:rPr lang="th-TH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เมื่อเทียบจากข้อ </a:t>
            </a:r>
            <a:r>
              <a:rPr lang="en-US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7 </a:t>
            </a:r>
            <a:r>
              <a:rPr lang="th-TH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และข้อ </a:t>
            </a:r>
            <a:r>
              <a:rPr lang="en-US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8 </a:t>
            </a:r>
            <a:r>
              <a:rPr lang="th-TH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เราจะเห็นถึงความกดดันให้ปรับตัวตามบรรทัดฐานของสังคม และความมุ่งมั่นของดาเนียลที่จะหลีกเลี่ยงสิ่งต่างๆ ที่จะทำให้สภาพฝ่ายวิญญาณของเขาเสื่อมลง</a:t>
            </a:r>
            <a:endParaRPr lang="en-US" sz="44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371073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943600"/>
            <a:ext cx="8763000" cy="1143000"/>
          </a:xfrm>
        </p:spPr>
        <p:txBody>
          <a:bodyPr>
            <a:noAutofit/>
          </a:bodyPr>
          <a:lstStyle/>
          <a:p>
            <a:pPr algn="ctr"/>
            <a:r>
              <a:rPr lang="en-US" sz="3400" b="1" u="sng" dirty="0"/>
              <a:t>Consider following Daniel’s example:</a:t>
            </a:r>
            <a:br>
              <a:rPr lang="en-US" sz="3400" b="1" u="sng" dirty="0"/>
            </a:br>
            <a:br>
              <a:rPr lang="en-US" sz="3400" b="1" u="sng" dirty="0"/>
            </a:br>
            <a:br>
              <a:rPr lang="en-US" sz="4000" b="1" dirty="0"/>
            </a:br>
            <a:br>
              <a:rPr lang="en-US" sz="4000" b="1" dirty="0"/>
            </a:br>
            <a:endParaRPr lang="en-US" sz="4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C6ACE6-7D67-7D46-A2A3-43E69777B867}"/>
              </a:ext>
            </a:extLst>
          </p:cNvPr>
          <p:cNvSpPr txBox="1"/>
          <p:nvPr/>
        </p:nvSpPr>
        <p:spPr>
          <a:xfrm>
            <a:off x="609600" y="4572000"/>
            <a:ext cx="85344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000" b="1" dirty="0">
                <a:latin typeface="+mj-lt"/>
              </a:rPr>
              <a:t>Daniel confirms a New Testament reality – that as God’s people we live as aliens in the world  (1 Peter 2:11)  </a:t>
            </a:r>
          </a:p>
          <a:p>
            <a:pPr marL="571500" indent="-571500" algn="r">
              <a:buFont typeface="Arial" panose="020B0604020202020204" pitchFamily="34" charset="0"/>
              <a:buChar char="•"/>
            </a:pPr>
            <a:r>
              <a:rPr lang="en-US" sz="3000" b="1" dirty="0">
                <a:latin typeface="+mj-lt"/>
              </a:rPr>
              <a:t>Bodily are attached to this world</a:t>
            </a:r>
          </a:p>
          <a:p>
            <a:pPr marL="571500" indent="-571500" algn="r">
              <a:buFont typeface="Arial" panose="020B0604020202020204" pitchFamily="34" charset="0"/>
              <a:buChar char="•"/>
            </a:pPr>
            <a:r>
              <a:rPr lang="en-US" sz="3000" b="1" dirty="0">
                <a:latin typeface="+mj-lt"/>
              </a:rPr>
              <a:t>Spiritually attached to the Kingdom of God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CB2B2F-91EF-434E-96B7-90EE49C81879}"/>
              </a:ext>
            </a:extLst>
          </p:cNvPr>
          <p:cNvSpPr txBox="1"/>
          <p:nvPr/>
        </p:nvSpPr>
        <p:spPr>
          <a:xfrm>
            <a:off x="213028" y="533400"/>
            <a:ext cx="871794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b="1" u="sng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ให้พิจารณาที่จะทำตามแบบอย่างของดาเนียล</a:t>
            </a:r>
            <a:r>
              <a:rPr lang="en-US" sz="4400" b="1" u="sng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</a:p>
          <a:p>
            <a:r>
              <a:rPr lang="th-TH" sz="3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ดาเนียลได้ยืนยันถึงความเป็นจริงของพันธสัญญาใหม่ว่า ในฐานะคนของพระเจ้า เราดำเนินชีวิตดุจคนต่างด้าวที่อาศัยอยู่ในโลก        (</a:t>
            </a:r>
            <a:r>
              <a:rPr lang="en-US" sz="3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 </a:t>
            </a:r>
            <a:r>
              <a:rPr lang="th-TH" sz="3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เปโตร </a:t>
            </a:r>
            <a:r>
              <a:rPr lang="en-US" sz="3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2:11</a:t>
            </a:r>
            <a:r>
              <a:rPr lang="th-TH" sz="3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th-TH" sz="3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ร่างกายเป็นส่วนหนึ่งของโลกนี้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th-TH" sz="3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ฝ่ายวิญญาณเป็นส่วนหนึ่งของอาณาจักรของพระเจ้า </a:t>
            </a:r>
            <a:endParaRPr lang="en-US" sz="3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290896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6E5DE6D-4D54-452F-8773-4E81B169B892}"/>
              </a:ext>
            </a:extLst>
          </p:cNvPr>
          <p:cNvSpPr txBox="1"/>
          <p:nvPr/>
        </p:nvSpPr>
        <p:spPr>
          <a:xfrm>
            <a:off x="4114800" y="3526403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77D98A-4234-49D2-B1D4-8822A4D4BE73}"/>
              </a:ext>
            </a:extLst>
          </p:cNvPr>
          <p:cNvSpPr txBox="1"/>
          <p:nvPr/>
        </p:nvSpPr>
        <p:spPr>
          <a:xfrm>
            <a:off x="4114800" y="3526403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EE4329-488D-420F-AE79-29A26F53937F}"/>
              </a:ext>
            </a:extLst>
          </p:cNvPr>
          <p:cNvSpPr txBox="1"/>
          <p:nvPr/>
        </p:nvSpPr>
        <p:spPr>
          <a:xfrm>
            <a:off x="633229" y="4191000"/>
            <a:ext cx="787754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u="sng" dirty="0">
                <a:solidFill>
                  <a:schemeClr val="tx2"/>
                </a:solidFill>
              </a:rPr>
              <a:t>The results of living life in a way</a:t>
            </a:r>
          </a:p>
          <a:p>
            <a:pPr algn="ctr"/>
            <a:r>
              <a:rPr lang="en-US" sz="4000" b="1" u="sng" dirty="0">
                <a:solidFill>
                  <a:schemeClr val="tx2"/>
                </a:solidFill>
              </a:rPr>
              <a:t>that honors God:</a:t>
            </a:r>
            <a:br>
              <a:rPr lang="en-US" sz="4000" dirty="0">
                <a:solidFill>
                  <a:schemeClr val="tx2"/>
                </a:solidFill>
              </a:rPr>
            </a:br>
            <a:br>
              <a:rPr lang="en-US" sz="4000" dirty="0">
                <a:solidFill>
                  <a:schemeClr val="tx2"/>
                </a:solidFill>
              </a:rPr>
            </a:br>
            <a:r>
              <a:rPr lang="en-US" sz="4000" b="1" dirty="0">
                <a:solidFill>
                  <a:schemeClr val="tx2"/>
                </a:solidFill>
              </a:rPr>
              <a:t>Read Dan. 1:15-20</a:t>
            </a:r>
            <a:endParaRPr lang="en-US" sz="4000" dirty="0">
              <a:solidFill>
                <a:schemeClr val="tx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4DBA4A-9D96-4CB4-9E9C-CFDE5FDD45B3}"/>
              </a:ext>
            </a:extLst>
          </p:cNvPr>
          <p:cNvSpPr txBox="1"/>
          <p:nvPr/>
        </p:nvSpPr>
        <p:spPr>
          <a:xfrm>
            <a:off x="114299" y="762000"/>
            <a:ext cx="8915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60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ผลจากการดำเนินชีวิตในแบบที่</a:t>
            </a:r>
            <a:endParaRPr lang="en-US" sz="60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ctr"/>
            <a:r>
              <a:rPr lang="th-TH" sz="60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ถวายเกียรติพระเจ้า</a:t>
            </a:r>
          </a:p>
          <a:p>
            <a:pPr algn="ctr"/>
            <a:r>
              <a:rPr lang="th-TH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อ่านดาเนียล </a:t>
            </a:r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1:15-20</a:t>
            </a:r>
          </a:p>
        </p:txBody>
      </p:sp>
    </p:spTree>
    <p:extLst>
      <p:ext uri="{BB962C8B-B14F-4D97-AF65-F5344CB8AC3E}">
        <p14:creationId xmlns:p14="http://schemas.microsoft.com/office/powerpoint/2010/main" val="999802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286500"/>
            <a:ext cx="8458200" cy="1143000"/>
          </a:xfrm>
        </p:spPr>
        <p:txBody>
          <a:bodyPr>
            <a:noAutofit/>
          </a:bodyPr>
          <a:lstStyle/>
          <a:p>
            <a:pPr algn="ctr"/>
            <a:br>
              <a:rPr lang="en-US" sz="4400" b="1" u="sng" dirty="0"/>
            </a:br>
            <a:br>
              <a:rPr lang="en-US" sz="4400" b="1" u="sng" dirty="0"/>
            </a:br>
            <a:br>
              <a:rPr lang="en-US" sz="4400" b="1" u="sng" dirty="0"/>
            </a:br>
            <a:br>
              <a:rPr lang="en-US" sz="4800" b="1" dirty="0"/>
            </a:br>
            <a:r>
              <a:rPr lang="en-US" sz="3600" b="1" u="sng" dirty="0"/>
              <a:t>What it means to take part in the Mission </a:t>
            </a:r>
            <a:br>
              <a:rPr lang="en-US" sz="3600" b="1" u="sng" dirty="0"/>
            </a:br>
            <a:r>
              <a:rPr lang="en-US" sz="3600" b="1" u="sng" dirty="0"/>
              <a:t>of God:</a:t>
            </a:r>
            <a:br>
              <a:rPr lang="en-US" sz="3600" b="1" u="sng" dirty="0"/>
            </a:br>
            <a:br>
              <a:rPr lang="en-US" sz="3600" b="1" u="sng" dirty="0"/>
            </a:br>
            <a:r>
              <a:rPr lang="en-US" sz="3600" b="1" dirty="0"/>
              <a:t>To live life in a manner to bless the nations</a:t>
            </a:r>
            <a:br>
              <a:rPr lang="en-US" sz="4800" b="1" dirty="0"/>
            </a:br>
            <a:endParaRPr lang="en-US" sz="54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BAEB3A-6D64-4781-8D64-AB2A10A333C4}"/>
              </a:ext>
            </a:extLst>
          </p:cNvPr>
          <p:cNvSpPr txBox="1"/>
          <p:nvPr/>
        </p:nvSpPr>
        <p:spPr>
          <a:xfrm>
            <a:off x="-304800" y="1219200"/>
            <a:ext cx="97155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5800" b="1" u="sng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การมีส่วนในภารกิจของพระเจ้าหมายถึงอะไร</a:t>
            </a:r>
            <a:r>
              <a:rPr lang="en-US" sz="5800" b="1" u="sng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</a:p>
          <a:p>
            <a:pPr algn="ctr"/>
            <a:r>
              <a:rPr lang="th-TH" sz="58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คือ การดำเนินชีวิตอย่างเป็นพรแก่บรรดาประชาชาติ</a:t>
            </a:r>
            <a:endParaRPr lang="en-US" sz="5800" b="1" dirty="0">
              <a:solidFill>
                <a:schemeClr val="tx2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832388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90ACF88-79FB-6447-A79F-3466C350771A}"/>
              </a:ext>
            </a:extLst>
          </p:cNvPr>
          <p:cNvSpPr txBox="1"/>
          <p:nvPr/>
        </p:nvSpPr>
        <p:spPr>
          <a:xfrm>
            <a:off x="304800" y="4303455"/>
            <a:ext cx="87630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u="sng" dirty="0">
                <a:solidFill>
                  <a:schemeClr val="tx2"/>
                </a:solidFill>
              </a:rPr>
              <a:t>The results of living life in a way that honors God:</a:t>
            </a:r>
            <a:endParaRPr lang="en-US" sz="4000" b="1" dirty="0">
              <a:solidFill>
                <a:schemeClr val="tx2"/>
              </a:solidFill>
              <a:latin typeface="+mj-lt"/>
            </a:endParaRPr>
          </a:p>
          <a:p>
            <a:pPr marL="742950" indent="-742950" algn="r">
              <a:buAutoNum type="arabicParenR"/>
            </a:pPr>
            <a:r>
              <a:rPr lang="en-US" sz="3600" b="1" dirty="0">
                <a:latin typeface="+mj-lt"/>
              </a:rPr>
              <a:t>Many things we do will bless the lives of those with whom we interact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55C2EC-6EE5-47DB-8871-9E6200E71084}"/>
              </a:ext>
            </a:extLst>
          </p:cNvPr>
          <p:cNvSpPr txBox="1"/>
          <p:nvPr/>
        </p:nvSpPr>
        <p:spPr>
          <a:xfrm>
            <a:off x="190500" y="685800"/>
            <a:ext cx="8763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000" b="1" u="sng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ผลจากการดำเนินชีวิตในแบบที่ถวายเกียรติพระเจ้า</a:t>
            </a:r>
            <a:r>
              <a:rPr lang="en-US" sz="6000" b="1" u="sng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</a:p>
          <a:p>
            <a:r>
              <a:rPr lang="en-US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1) </a:t>
            </a:r>
            <a:r>
              <a:rPr 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หลายสิ่งหลายอย่างที่เราทำจะเป็นพระพรแก่ชีวิตของผู้คนที่เรามีปฏิสัมพันธ์ด้วย</a:t>
            </a:r>
          </a:p>
          <a:p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6389695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E4599F2-F4CD-46F1-B2D0-179343E5A930}"/>
              </a:ext>
            </a:extLst>
          </p:cNvPr>
          <p:cNvSpPr txBox="1"/>
          <p:nvPr/>
        </p:nvSpPr>
        <p:spPr>
          <a:xfrm>
            <a:off x="914400" y="4724400"/>
            <a:ext cx="8077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400" b="1" dirty="0">
                <a:latin typeface="+mj-lt"/>
              </a:rPr>
              <a:t>2) We maintain a clear identity as Christians or “Christ followers”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E5BA06E-8CB5-4276-BA75-BDE47EF59C74}"/>
              </a:ext>
            </a:extLst>
          </p:cNvPr>
          <p:cNvSpPr txBox="1"/>
          <p:nvPr/>
        </p:nvSpPr>
        <p:spPr>
          <a:xfrm>
            <a:off x="304800" y="1066800"/>
            <a:ext cx="853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2) </a:t>
            </a:r>
            <a:r>
              <a:rPr lang="th-TH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เราจะยังคงรักษาตัวตนที่ชัดเจนใน</a:t>
            </a:r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</a:p>
          <a:p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</a:t>
            </a:r>
            <a:r>
              <a:rPr lang="th-TH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ฐานะ </a:t>
            </a:r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“</a:t>
            </a:r>
            <a:r>
              <a:rPr lang="th-TH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สาวกขององค์พระเยซูคริสต์</a:t>
            </a:r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070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400800"/>
            <a:ext cx="84582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b="1" u="sng" dirty="0"/>
              <a:t>For Israel this was to be true, even while living in exile:</a:t>
            </a:r>
            <a:br>
              <a:rPr lang="en-US" sz="4000" b="1" u="sng" dirty="0"/>
            </a:br>
            <a:br>
              <a:rPr lang="en-US" sz="4000" b="1" u="sng" dirty="0"/>
            </a:br>
            <a:r>
              <a:rPr lang="en-US" sz="4000" b="1" dirty="0"/>
              <a:t>See Jeremiah 29:5-7</a:t>
            </a:r>
            <a:br>
              <a:rPr lang="en-US" sz="4400" b="1" dirty="0"/>
            </a:br>
            <a:endParaRPr lang="en-US" sz="48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DBF5DF-0351-4E0C-82C7-76DB5BDB0E72}"/>
              </a:ext>
            </a:extLst>
          </p:cNvPr>
          <p:cNvSpPr txBox="1"/>
          <p:nvPr/>
        </p:nvSpPr>
        <p:spPr>
          <a:xfrm>
            <a:off x="-323850" y="990600"/>
            <a:ext cx="97917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5400" b="1" u="sng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สำหรับชาวอิสราเอล นี่เป็นความจริง</a:t>
            </a:r>
            <a:r>
              <a:rPr lang="en-US" sz="5400" b="1" u="sng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5400" b="1" u="sng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แม้ขณะที่</a:t>
            </a:r>
            <a:endParaRPr lang="en-US" sz="5400" b="1" u="sng" dirty="0">
              <a:solidFill>
                <a:schemeClr val="tx2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ctr"/>
            <a:r>
              <a:rPr lang="th-TH" sz="5400" b="1" u="sng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พวกเขาใช้ชีวิตอยู่นอกประเทศของตนเอง</a:t>
            </a:r>
            <a:endParaRPr lang="en-US" sz="5400" b="1" u="sng" dirty="0">
              <a:solidFill>
                <a:schemeClr val="tx2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ctr"/>
            <a:endParaRPr lang="en-US" sz="2400" b="1" dirty="0">
              <a:solidFill>
                <a:schemeClr val="tx2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ctr"/>
            <a:r>
              <a:rPr lang="th-TH" sz="54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อ่านเยเรมีย์ </a:t>
            </a: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29:5-7</a:t>
            </a:r>
          </a:p>
        </p:txBody>
      </p:sp>
    </p:spTree>
    <p:extLst>
      <p:ext uri="{BB962C8B-B14F-4D97-AF65-F5344CB8AC3E}">
        <p14:creationId xmlns:p14="http://schemas.microsoft.com/office/powerpoint/2010/main" val="1678488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76600"/>
            <a:ext cx="8458200" cy="1143000"/>
          </a:xfrm>
        </p:spPr>
        <p:txBody>
          <a:bodyPr>
            <a:noAutofit/>
          </a:bodyPr>
          <a:lstStyle/>
          <a:p>
            <a:pPr algn="ctr"/>
            <a:br>
              <a:rPr lang="en-US" sz="4400" b="1" u="sng" dirty="0"/>
            </a:br>
            <a:br>
              <a:rPr lang="en-US" sz="4400" b="1" u="sng" dirty="0"/>
            </a:br>
            <a:br>
              <a:rPr lang="en-US" sz="4800" b="1" dirty="0"/>
            </a:br>
            <a:br>
              <a:rPr lang="en-US" sz="4800" b="1" dirty="0"/>
            </a:br>
            <a:endParaRPr lang="en-US" sz="54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228044-91D5-2D47-B2FE-907A30B0B2B5}"/>
              </a:ext>
            </a:extLst>
          </p:cNvPr>
          <p:cNvSpPr txBox="1"/>
          <p:nvPr/>
        </p:nvSpPr>
        <p:spPr>
          <a:xfrm>
            <a:off x="6019800" y="4800600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Daniel 1:1-2</a:t>
            </a:r>
            <a:endParaRPr lang="en-US" sz="40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29D1FF-C653-4043-8355-02A99D3901FD}"/>
              </a:ext>
            </a:extLst>
          </p:cNvPr>
          <p:cNvSpPr txBox="1"/>
          <p:nvPr/>
        </p:nvSpPr>
        <p:spPr>
          <a:xfrm>
            <a:off x="228600" y="824448"/>
            <a:ext cx="8686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ดาเนียล </a:t>
            </a:r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1:1-2  </a:t>
            </a:r>
            <a:r>
              <a:rPr lang="th-TH" sz="4000" b="1" i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“ในปีที่สามของรัชกาลกษัตริย์เยโฮยาคิมแห่ง</a:t>
            </a:r>
            <a:endParaRPr lang="en-US" sz="4000" b="1" i="1" dirty="0">
              <a:solidFill>
                <a:schemeClr val="tx2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4000" b="1" i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ยูดาห์ กษัตริย์เนบูคัดเนสซาร์แห่งบาบิโลนทรงกรีธาทัพมาล้อมกรุงเยรูซาเล็ม และองค์พระผู้เป็นเจ้าทรงมอบกษัตริย์เยโฮยาคิมแห่งยูดาห์พร้อมทั้งภาชนะบางอย่างในพระวิหารของพระเจ้าไว้ในมือเนบูคัดเนสซาร์ เนบูคัดเนสซาร์ทรงนำสิ่งเหล่านี้ไปเก็บไว้ที่คลังของวิหารเทพเจ้าของตนในบาบิโลน”</a:t>
            </a:r>
            <a:endParaRPr lang="en-US" sz="4000" b="1" i="1" dirty="0">
              <a:solidFill>
                <a:schemeClr val="tx2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32404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934200"/>
            <a:ext cx="84582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b="1" u="sng" dirty="0"/>
              <a:t>Introducing some of the pressures faced by Daniel and his 3 friends</a:t>
            </a:r>
            <a:br>
              <a:rPr lang="en-US" sz="4400" b="1" u="sng" dirty="0"/>
            </a:br>
            <a:br>
              <a:rPr lang="en-US" sz="4400" b="1" u="sng" dirty="0"/>
            </a:br>
            <a:br>
              <a:rPr lang="en-US" sz="4800" b="1" dirty="0"/>
            </a:br>
            <a:br>
              <a:rPr lang="en-US" sz="4800" b="1" dirty="0"/>
            </a:br>
            <a:endParaRPr lang="en-US" sz="54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630842-3CA6-47B4-8007-6D964218155C}"/>
              </a:ext>
            </a:extLst>
          </p:cNvPr>
          <p:cNvSpPr txBox="1"/>
          <p:nvPr/>
        </p:nvSpPr>
        <p:spPr>
          <a:xfrm>
            <a:off x="342900" y="1219200"/>
            <a:ext cx="8458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5400" b="1" u="sng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ทำความรู้จักกับความกดดันบางด้านที่ดาเนียล</a:t>
            </a:r>
          </a:p>
          <a:p>
            <a:pPr algn="ctr"/>
            <a:r>
              <a:rPr lang="th-TH" sz="5400" b="1" u="sng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และเพื่อนๆ ทั้ง </a:t>
            </a:r>
            <a:r>
              <a:rPr lang="en-US" sz="5400" b="1" u="sng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 </a:t>
            </a:r>
            <a:r>
              <a:rPr lang="th-TH" sz="5400" b="1" u="sng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คนของเขาได้ประสบ</a:t>
            </a:r>
            <a:endParaRPr lang="en-US" sz="5400" b="1" u="sng" dirty="0">
              <a:solidFill>
                <a:schemeClr val="tx2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91133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86200"/>
            <a:ext cx="8458200" cy="1143000"/>
          </a:xfrm>
        </p:spPr>
        <p:txBody>
          <a:bodyPr>
            <a:noAutofit/>
          </a:bodyPr>
          <a:lstStyle/>
          <a:p>
            <a:pPr algn="ctr"/>
            <a:br>
              <a:rPr lang="en-US" sz="4400" b="1" u="sng" dirty="0"/>
            </a:br>
            <a:br>
              <a:rPr lang="en-US" sz="4400" b="1" u="sng" dirty="0"/>
            </a:br>
            <a:br>
              <a:rPr lang="en-US" sz="4800" b="1" dirty="0"/>
            </a:br>
            <a:br>
              <a:rPr lang="en-US" sz="4800" b="1" dirty="0"/>
            </a:br>
            <a:endParaRPr lang="en-US" sz="5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C6ACE6-7D67-7D46-A2A3-43E69777B867}"/>
              </a:ext>
            </a:extLst>
          </p:cNvPr>
          <p:cNvSpPr txBox="1"/>
          <p:nvPr/>
        </p:nvSpPr>
        <p:spPr>
          <a:xfrm>
            <a:off x="342900" y="4876800"/>
            <a:ext cx="868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4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    1) They faced </a:t>
            </a:r>
            <a:r>
              <a:rPr lang="en-US" sz="4400" b="1" u="sng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mental pressures</a:t>
            </a:r>
            <a:r>
              <a:rPr lang="en-US" sz="44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       </a:t>
            </a:r>
          </a:p>
          <a:p>
            <a:pPr algn="r"/>
            <a:r>
              <a:rPr lang="en-US" sz="44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         (see Daniel 1:3-4)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6791E8-47CF-43FC-B4B6-82ED07E7AFB8}"/>
              </a:ext>
            </a:extLst>
          </p:cNvPr>
          <p:cNvSpPr txBox="1"/>
          <p:nvPr/>
        </p:nvSpPr>
        <p:spPr>
          <a:xfrm>
            <a:off x="214312" y="1447800"/>
            <a:ext cx="868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th-TH" sz="60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พวกเขาประสบกับความกดดันทางด้าน     </a:t>
            </a:r>
          </a:p>
          <a:p>
            <a:r>
              <a:rPr lang="th-TH" sz="60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</a:t>
            </a:r>
            <a:r>
              <a:rPr lang="th-TH" sz="6000" b="1" u="sng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ความคิด</a:t>
            </a:r>
            <a:r>
              <a:rPr lang="th-TH" sz="60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(อ่านดาเนียล </a:t>
            </a: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1:3-4</a:t>
            </a:r>
            <a:r>
              <a:rPr lang="th-TH" sz="60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endParaRPr lang="en-US" sz="6000" b="1" dirty="0">
              <a:solidFill>
                <a:schemeClr val="tx2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83094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86200"/>
            <a:ext cx="8458200" cy="1143000"/>
          </a:xfrm>
        </p:spPr>
        <p:txBody>
          <a:bodyPr>
            <a:noAutofit/>
          </a:bodyPr>
          <a:lstStyle/>
          <a:p>
            <a:pPr algn="ctr"/>
            <a:br>
              <a:rPr lang="en-US" sz="4400" b="1" u="sng" dirty="0"/>
            </a:br>
            <a:br>
              <a:rPr lang="en-US" sz="4400" b="1" u="sng" dirty="0"/>
            </a:br>
            <a:br>
              <a:rPr lang="en-US" sz="4800" b="1" dirty="0"/>
            </a:br>
            <a:br>
              <a:rPr lang="en-US" sz="4800" b="1" dirty="0"/>
            </a:br>
            <a:endParaRPr lang="en-US" sz="5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C6ACE6-7D67-7D46-A2A3-43E69777B867}"/>
              </a:ext>
            </a:extLst>
          </p:cNvPr>
          <p:cNvSpPr txBox="1"/>
          <p:nvPr/>
        </p:nvSpPr>
        <p:spPr>
          <a:xfrm>
            <a:off x="419100" y="4469606"/>
            <a:ext cx="868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r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Not infrequently higher education brings with it a way of thinking that is opposed to Christian beliefs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A0BC06-77FA-42E5-B1ED-BA0BAA683A62}"/>
              </a:ext>
            </a:extLst>
          </p:cNvPr>
          <p:cNvSpPr txBox="1"/>
          <p:nvPr/>
        </p:nvSpPr>
        <p:spPr>
          <a:xfrm>
            <a:off x="190500" y="1274386"/>
            <a:ext cx="9144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6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บ่อยครั้ง การศึกษาสูงๆ นำมาซึ่งแนวคิดที่ขัดแย้งกันกับความเชื่อของคริสเตียน</a:t>
            </a:r>
            <a:endParaRPr lang="en-US" sz="6600" b="1" dirty="0">
              <a:solidFill>
                <a:schemeClr val="tx2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56143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53000"/>
            <a:ext cx="8458200" cy="1143000"/>
          </a:xfrm>
        </p:spPr>
        <p:txBody>
          <a:bodyPr>
            <a:noAutofit/>
          </a:bodyPr>
          <a:lstStyle/>
          <a:p>
            <a:pPr algn="ctr"/>
            <a:br>
              <a:rPr lang="en-US" sz="4400" b="1" u="sng" dirty="0"/>
            </a:br>
            <a:br>
              <a:rPr lang="en-US" sz="4400" b="1" u="sng" dirty="0"/>
            </a:br>
            <a:br>
              <a:rPr lang="en-US" sz="4800" b="1" dirty="0"/>
            </a:br>
            <a:br>
              <a:rPr lang="en-US" sz="4800" b="1" dirty="0"/>
            </a:br>
            <a:endParaRPr lang="en-US" sz="5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C6ACE6-7D67-7D46-A2A3-43E69777B867}"/>
              </a:ext>
            </a:extLst>
          </p:cNvPr>
          <p:cNvSpPr txBox="1"/>
          <p:nvPr/>
        </p:nvSpPr>
        <p:spPr>
          <a:xfrm>
            <a:off x="423862" y="4462671"/>
            <a:ext cx="8686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r"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In their studies they were faced with pressure to turn away from their faith in God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F72D1E-5E31-4F84-AF64-C92391BD785E}"/>
              </a:ext>
            </a:extLst>
          </p:cNvPr>
          <p:cNvSpPr txBox="1"/>
          <p:nvPr/>
        </p:nvSpPr>
        <p:spPr>
          <a:xfrm>
            <a:off x="152400" y="964168"/>
            <a:ext cx="8686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0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ในการฝึกฝนของพวกเขา พวกเขาประสบกับความกดดันให้หันออกจากความเชื่อในพระเจ้า</a:t>
            </a:r>
            <a:endParaRPr lang="en-US" sz="6000" b="1" dirty="0">
              <a:solidFill>
                <a:schemeClr val="tx2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444835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11460</TotalTime>
  <Words>1639</Words>
  <Application>Microsoft Office PowerPoint</Application>
  <PresentationFormat>On-screen Show (4:3)</PresentationFormat>
  <Paragraphs>193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0" baseType="lpstr">
      <vt:lpstr>Arial Unicode MS</vt:lpstr>
      <vt:lpstr>Angsana New</vt:lpstr>
      <vt:lpstr>Arial</vt:lpstr>
      <vt:lpstr>Browallia New</vt:lpstr>
      <vt:lpstr>Calibri</vt:lpstr>
      <vt:lpstr>Constantia</vt:lpstr>
      <vt:lpstr>Cordia New</vt:lpstr>
      <vt:lpstr>Wingdings 2</vt:lpstr>
      <vt:lpstr>Flow</vt:lpstr>
      <vt:lpstr>                      Daniel: The life of one that honored God in a society that knew not God  </vt:lpstr>
      <vt:lpstr>God’s purpose for Israel:  Genesis 12:2-3   </vt:lpstr>
      <vt:lpstr>    What it means to take part in the Mission  of God:  To live life in a manner to bless the nations </vt:lpstr>
      <vt:lpstr>For Israel this was to be true, even while living in exile:  See Jeremiah 29:5-7 </vt:lpstr>
      <vt:lpstr>    </vt:lpstr>
      <vt:lpstr>Introducing some of the pressures faced by Daniel and his 3 friends    </vt:lpstr>
      <vt:lpstr>    </vt:lpstr>
      <vt:lpstr>    </vt:lpstr>
      <vt:lpstr>    </vt:lpstr>
      <vt:lpstr>    </vt:lpstr>
      <vt:lpstr>    </vt:lpstr>
      <vt:lpstr>    </vt:lpstr>
      <vt:lpstr>    </vt:lpstr>
      <vt:lpstr>The meaning of their Hebrew names:    </vt:lpstr>
      <vt:lpstr>The meaning of their Hebrew names:    </vt:lpstr>
      <vt:lpstr>The meaning of their Hebrew names:    </vt:lpstr>
      <vt:lpstr>The meaning of their Hebrew names:    </vt:lpstr>
      <vt:lpstr>The meaning of their Chaldean names:    </vt:lpstr>
      <vt:lpstr>The meaning of their Chaldean names:    </vt:lpstr>
      <vt:lpstr>The meaning of their Chaldean names:    </vt:lpstr>
      <vt:lpstr>The meaning of their Chaldean names:    </vt:lpstr>
      <vt:lpstr>PowerPoint Presentation</vt:lpstr>
      <vt:lpstr>In light of Israel’s defeat:    </vt:lpstr>
      <vt:lpstr>What about when we face similar kinds of pressures in life?    </vt:lpstr>
      <vt:lpstr>PowerPoint Presentation</vt:lpstr>
      <vt:lpstr>Consider following Daniel’s example:    </vt:lpstr>
      <vt:lpstr>PowerPoint Presentation</vt:lpstr>
      <vt:lpstr>Consider following Daniel’s example:  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Genesis 2</dc:title>
  <dc:creator>Chris</dc:creator>
  <cp:lastModifiedBy>Windows User</cp:lastModifiedBy>
  <cp:revision>1032</cp:revision>
  <dcterms:created xsi:type="dcterms:W3CDTF">2011-01-23T02:43:37Z</dcterms:created>
  <dcterms:modified xsi:type="dcterms:W3CDTF">2018-09-27T22:50:16Z</dcterms:modified>
</cp:coreProperties>
</file>